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4" r:id="rId5"/>
    <p:sldId id="259" r:id="rId6"/>
    <p:sldId id="260" r:id="rId7"/>
    <p:sldId id="261" r:id="rId8"/>
    <p:sldId id="271" r:id="rId9"/>
    <p:sldId id="262" r:id="rId10"/>
    <p:sldId id="272" r:id="rId11"/>
    <p:sldId id="270" r:id="rId12"/>
    <p:sldId id="273" r:id="rId13"/>
    <p:sldId id="275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Montserrat Bold" panose="020B0604020202020204" charset="-52"/>
      <p:regular r:id="rId21"/>
    </p:embeddedFont>
    <p:embeddedFont>
      <p:font typeface="Canva Sans Bold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nva Sans" panose="020B0604020202020204" charset="0"/>
      <p:regular r:id="rId27"/>
    </p:embeddedFont>
    <p:embeddedFont>
      <p:font typeface="Montserrat" panose="020B0604020202020204" charset="-52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8" autoAdjust="0"/>
    <p:restoredTop sz="94622" autoAdjust="0"/>
  </p:normalViewPr>
  <p:slideViewPr>
    <p:cSldViewPr>
      <p:cViewPr varScale="1">
        <p:scale>
          <a:sx n="48" d="100"/>
          <a:sy n="48" d="100"/>
        </p:scale>
        <p:origin x="21" y="2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C7D7F-885A-4902-A868-0235D5DED83F}" type="datetimeFigureOut">
              <a:rPr lang="ru-RU" smtClean="0"/>
              <a:pPr/>
              <a:t>25.06.2024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8AF90-D140-4650-8B3A-E2A02D71099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034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8AF90-D140-4650-8B3A-E2A02D710995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72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8AF90-D140-4650-8B3A-E2A02D710995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02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30600" y="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D92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79122" y="5556420"/>
            <a:ext cx="7851478" cy="49247"/>
            <a:chOff x="0" y="0"/>
            <a:chExt cx="10680319" cy="669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80319" cy="66990"/>
            </a:xfrm>
            <a:custGeom>
              <a:avLst/>
              <a:gdLst/>
              <a:ahLst/>
              <a:cxnLst/>
              <a:rect l="l" t="t" r="r" b="b"/>
              <a:pathLst>
                <a:path w="10680319" h="66990">
                  <a:moveTo>
                    <a:pt x="0" y="0"/>
                  </a:moveTo>
                  <a:lnTo>
                    <a:pt x="10680319" y="0"/>
                  </a:lnTo>
                  <a:lnTo>
                    <a:pt x="10680319" y="66990"/>
                  </a:lnTo>
                  <a:lnTo>
                    <a:pt x="0" y="66990"/>
                  </a:lnTo>
                  <a:close/>
                </a:path>
              </a:pathLst>
            </a:custGeom>
            <a:solidFill>
              <a:srgbClr val="4D92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680319" cy="105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66800" y="4229100"/>
            <a:ext cx="5366544" cy="4899436"/>
          </a:xfrm>
          <a:custGeom>
            <a:avLst/>
            <a:gdLst/>
            <a:ahLst/>
            <a:cxnLst/>
            <a:rect l="l" t="t" r="r" b="b"/>
            <a:pathLst>
              <a:path w="5366544" h="4899436">
                <a:moveTo>
                  <a:pt x="0" y="0"/>
                </a:moveTo>
                <a:lnTo>
                  <a:pt x="5366543" y="0"/>
                </a:lnTo>
                <a:lnTo>
                  <a:pt x="5366543" y="4899436"/>
                </a:lnTo>
                <a:lnTo>
                  <a:pt x="0" y="489943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7739" y="166763"/>
            <a:ext cx="16512522" cy="3425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0"/>
              </a:lnSpc>
              <a:spcBef>
                <a:spcPct val="0"/>
              </a:spcBef>
            </a:pPr>
            <a:r>
              <a:rPr lang="en-US" sz="20000" dirty="0">
                <a:solidFill>
                  <a:srgbClr val="4D9223"/>
                </a:solidFill>
                <a:latin typeface="Montserrat Bold"/>
              </a:rPr>
              <a:t>ME&amp;FLORA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28122" y="4301714"/>
            <a:ext cx="901682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Montserrat" charset="-52"/>
              </a:rPr>
              <a:t>Мобильное</a:t>
            </a:r>
            <a:r>
              <a:rPr lang="en-US" sz="30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 charset="-52"/>
              </a:rPr>
              <a:t>приложение</a:t>
            </a:r>
            <a:r>
              <a:rPr lang="en-US" sz="30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 charset="-52"/>
              </a:rPr>
              <a:t>для</a:t>
            </a:r>
            <a:r>
              <a:rPr lang="en-US" sz="3000" dirty="0">
                <a:solidFill>
                  <a:srgbClr val="000000"/>
                </a:solidFill>
                <a:latin typeface="Montserrat" charset="-52"/>
              </a:rPr>
              <a:t>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Montserrat" charset="-52"/>
              </a:rPr>
              <a:t>распознавания</a:t>
            </a:r>
            <a:r>
              <a:rPr lang="en-US" sz="30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 charset="-52"/>
              </a:rPr>
              <a:t>растений</a:t>
            </a:r>
            <a:r>
              <a:rPr lang="en-US" sz="30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 charset="-52"/>
              </a:rPr>
              <a:t>по</a:t>
            </a:r>
            <a:r>
              <a:rPr lang="en-US" sz="30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 charset="-52"/>
              </a:rPr>
              <a:t>фотографиям</a:t>
            </a:r>
            <a:endParaRPr lang="en-US" sz="3000" dirty="0">
              <a:solidFill>
                <a:srgbClr val="000000"/>
              </a:solidFill>
              <a:latin typeface="Montserrat" charset="-5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379122" y="7510667"/>
            <a:ext cx="6937078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Montserrat" charset="-52"/>
              </a:rPr>
              <a:t>Подготовила</a:t>
            </a:r>
            <a:r>
              <a:rPr lang="en-US" sz="30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 charset="-52"/>
              </a:rPr>
              <a:t>команда</a:t>
            </a:r>
            <a:r>
              <a:rPr lang="en-US" sz="3000" dirty="0">
                <a:solidFill>
                  <a:srgbClr val="000000"/>
                </a:solidFill>
                <a:latin typeface="Montserrat" charset="-52"/>
              </a:rPr>
              <a:t> 3 </a:t>
            </a:r>
            <a:r>
              <a:rPr lang="en-US" sz="3000" dirty="0" err="1">
                <a:solidFill>
                  <a:srgbClr val="000000"/>
                </a:solidFill>
                <a:latin typeface="Montserrat" charset="-52"/>
              </a:rPr>
              <a:t>группы</a:t>
            </a:r>
            <a:r>
              <a:rPr lang="en-US" sz="3000" dirty="0">
                <a:solidFill>
                  <a:srgbClr val="000000"/>
                </a:solidFill>
                <a:latin typeface="Montserrat" charset="-52"/>
              </a:rPr>
              <a:t> 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078200" y="9639300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10</a:t>
            </a:r>
            <a:endParaRPr lang="en-US" sz="4000" dirty="0"/>
          </a:p>
        </p:txBody>
      </p:sp>
      <p:sp>
        <p:nvSpPr>
          <p:cNvPr id="9" name="TextBox 2"/>
          <p:cNvSpPr txBox="1"/>
          <p:nvPr/>
        </p:nvSpPr>
        <p:spPr>
          <a:xfrm>
            <a:off x="0" y="180000"/>
            <a:ext cx="18288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5400" dirty="0" smtClean="0">
                <a:solidFill>
                  <a:srgbClr val="000000"/>
                </a:solidFill>
                <a:latin typeface="Montserrat Bold" charset="-52"/>
              </a:rPr>
              <a:t>Получение информации о растении по фото</a:t>
            </a:r>
            <a:endParaRPr lang="en-US" sz="5400" dirty="0">
              <a:solidFill>
                <a:srgbClr val="000000"/>
              </a:solidFill>
              <a:latin typeface="Montserrat Bold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432" y="1440000"/>
            <a:ext cx="3747135" cy="8534400"/>
          </a:xfrm>
          <a:prstGeom prst="rect">
            <a:avLst/>
          </a:prstGeom>
        </p:spPr>
      </p:pic>
      <p:sp>
        <p:nvSpPr>
          <p:cNvPr id="6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8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</p:spTree>
    <p:extLst>
      <p:ext uri="{BB962C8B-B14F-4D97-AF65-F5344CB8AC3E}">
        <p14:creationId xmlns:p14="http://schemas.microsoft.com/office/powerpoint/2010/main" val="409848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/>
          <p:nvPr/>
        </p:nvSpPr>
        <p:spPr>
          <a:xfrm>
            <a:off x="0" y="180000"/>
            <a:ext cx="18288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5400" dirty="0" smtClean="0">
                <a:solidFill>
                  <a:srgbClr val="000000"/>
                </a:solidFill>
                <a:latin typeface="Montserrat Bold" charset="-52"/>
              </a:rPr>
              <a:t>Идентификация растения ботаником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432" y="1440000"/>
            <a:ext cx="3747135" cy="8534401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/>
        </p:nvSpPr>
        <p:spPr>
          <a:xfrm>
            <a:off x="16078200" y="96393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lang="en-US" sz="4000" dirty="0">
                <a:solidFill>
                  <a:schemeClr val="tx1">
                    <a:tint val="75000"/>
                  </a:schemeClr>
                </a:solidFill>
              </a:rPr>
              <a:t>1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12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</p:spTree>
    <p:extLst>
      <p:ext uri="{BB962C8B-B14F-4D97-AF65-F5344CB8AC3E}">
        <p14:creationId xmlns:p14="http://schemas.microsoft.com/office/powerpoint/2010/main" val="11146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860" y="1440000"/>
            <a:ext cx="3756279" cy="8555225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0" y="180000"/>
            <a:ext cx="18288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5400" dirty="0" smtClean="0">
                <a:solidFill>
                  <a:srgbClr val="000000"/>
                </a:solidFill>
                <a:latin typeface="Montserrat Bold" charset="-52"/>
              </a:rPr>
              <a:t>Отслеживание растений</a:t>
            </a:r>
          </a:p>
        </p:txBody>
      </p:sp>
      <p:sp>
        <p:nvSpPr>
          <p:cNvPr id="7" name="Номер слайда 5"/>
          <p:cNvSpPr txBox="1">
            <a:spLocks/>
          </p:cNvSpPr>
          <p:nvPr/>
        </p:nvSpPr>
        <p:spPr>
          <a:xfrm>
            <a:off x="16078200" y="96393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lang="en-US" sz="4000" noProof="0" dirty="0">
                <a:solidFill>
                  <a:schemeClr val="tx1">
                    <a:tint val="75000"/>
                  </a:schemeClr>
                </a:solidFill>
              </a:rPr>
              <a:t>2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12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</p:spTree>
    <p:extLst>
      <p:ext uri="{BB962C8B-B14F-4D97-AF65-F5344CB8AC3E}">
        <p14:creationId xmlns:p14="http://schemas.microsoft.com/office/powerpoint/2010/main" val="11146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60000"/>
            <a:ext cx="18288000" cy="1164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ru-RU" sz="6999" b="1" dirty="0" smtClean="0">
                <a:solidFill>
                  <a:srgbClr val="000000"/>
                </a:solidFill>
                <a:latin typeface="Montserrat Bold" charset="-52"/>
              </a:rPr>
              <a:t>Бизнес-модель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142970" y="9612000"/>
            <a:ext cx="2133600" cy="365125"/>
          </a:xfrm>
        </p:spPr>
        <p:txBody>
          <a:bodyPr/>
          <a:lstStyle/>
          <a:p>
            <a:pPr algn="ctr"/>
            <a:r>
              <a:rPr lang="en-US" sz="4000" dirty="0" smtClean="0"/>
              <a:t>13</a:t>
            </a:r>
            <a:endParaRPr lang="en-US" sz="4000" dirty="0"/>
          </a:p>
        </p:txBody>
      </p:sp>
      <p:sp>
        <p:nvSpPr>
          <p:cNvPr id="9" name="TextBox 3"/>
          <p:cNvSpPr txBox="1"/>
          <p:nvPr/>
        </p:nvSpPr>
        <p:spPr>
          <a:xfrm>
            <a:off x="1440000" y="3240000"/>
            <a:ext cx="13813244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250000"/>
              </a:lnSpc>
              <a:buFont typeface="Arial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Интегрированная реклама</a:t>
            </a:r>
            <a:endParaRPr lang="en-US" sz="2800" dirty="0">
              <a:solidFill>
                <a:srgbClr val="000000"/>
              </a:solidFill>
              <a:latin typeface="Montserrat" charset="-52"/>
            </a:endParaRPr>
          </a:p>
          <a:p>
            <a:pPr marL="755651" lvl="1" indent="-377825">
              <a:lnSpc>
                <a:spcPct val="250000"/>
              </a:lnSpc>
              <a:buFont typeface="Arial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Предоставление</a:t>
            </a:r>
            <a:r>
              <a:rPr lang="en-US" sz="2800" dirty="0" smtClean="0">
                <a:solidFill>
                  <a:srgbClr val="000000"/>
                </a:solidFill>
                <a:latin typeface="Montserrat" charset="-52"/>
              </a:rPr>
              <a:t> API</a:t>
            </a:r>
            <a:endParaRPr lang="en-US" sz="2800" dirty="0">
              <a:solidFill>
                <a:srgbClr val="000000"/>
              </a:solidFill>
              <a:latin typeface="Montserrat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0548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60000"/>
            <a:ext cx="18288000" cy="1164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ru-RU" sz="6999" dirty="0" smtClean="0">
                <a:solidFill>
                  <a:srgbClr val="000000"/>
                </a:solidFill>
                <a:latin typeface="Montserrat Bold"/>
              </a:rPr>
              <a:t>Пользовательский путь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078200" y="9639300"/>
            <a:ext cx="2133600" cy="365125"/>
          </a:xfrm>
        </p:spPr>
        <p:txBody>
          <a:bodyPr/>
          <a:lstStyle/>
          <a:p>
            <a:pPr algn="ctr"/>
            <a:r>
              <a:rPr lang="en-US" sz="4000" dirty="0" smtClean="0"/>
              <a:t>1</a:t>
            </a:r>
            <a:r>
              <a:rPr lang="en-US" sz="4000" dirty="0"/>
              <a:t>4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790" y="1943393"/>
            <a:ext cx="14190419" cy="72768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6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Краткосрочные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цели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проекта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1440000" y="2700000"/>
            <a:ext cx="13735844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250000"/>
              </a:lnSpc>
              <a:buFont typeface="Arial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Запуск </a:t>
            </a:r>
            <a:r>
              <a:rPr lang="en-US" sz="2800" dirty="0" smtClean="0">
                <a:solidFill>
                  <a:srgbClr val="000000"/>
                </a:solidFill>
                <a:latin typeface="Montserrat" charset="-52"/>
              </a:rPr>
              <a:t>MVP</a:t>
            </a:r>
          </a:p>
          <a:p>
            <a:pPr marL="755651" lvl="1" indent="-377825">
              <a:lnSpc>
                <a:spcPct val="250000"/>
              </a:lnSpc>
              <a:buFont typeface="Arial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Привлечение первых пользователей</a:t>
            </a:r>
            <a:endParaRPr lang="en-US" sz="2800" dirty="0" smtClean="0">
              <a:solidFill>
                <a:srgbClr val="000000"/>
              </a:solidFill>
              <a:latin typeface="Montserrat" charset="-52"/>
            </a:endParaRPr>
          </a:p>
          <a:p>
            <a:pPr marL="755651" lvl="1" indent="-377825">
              <a:lnSpc>
                <a:spcPct val="250000"/>
              </a:lnSpc>
              <a:spcBef>
                <a:spcPct val="0"/>
              </a:spcBef>
              <a:buFont typeface="Arial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Анализ клиентского опыта</a:t>
            </a:r>
            <a:endParaRPr lang="en-US" sz="2800" dirty="0" smtClean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078200" y="9639300"/>
            <a:ext cx="2133600" cy="365125"/>
          </a:xfrm>
        </p:spPr>
        <p:txBody>
          <a:bodyPr/>
          <a:lstStyle/>
          <a:p>
            <a:pPr algn="ctr"/>
            <a:r>
              <a:rPr lang="en-US" sz="4000" dirty="0" smtClean="0"/>
              <a:t>1</a:t>
            </a:r>
            <a:r>
              <a:rPr lang="en-US" sz="4000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6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План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развития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1440000" y="2700000"/>
            <a:ext cx="12478544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250000"/>
              </a:lnSpc>
              <a:buFont typeface="Arial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Увеличение </a:t>
            </a:r>
            <a:r>
              <a:rPr lang="ru-RU" sz="2800" dirty="0" err="1" smtClean="0">
                <a:solidFill>
                  <a:srgbClr val="000000"/>
                </a:solidFill>
                <a:latin typeface="Montserrat" charset="-52"/>
              </a:rPr>
              <a:t>датасета</a:t>
            </a: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 растений</a:t>
            </a:r>
            <a:endParaRPr lang="en-US" sz="2800" dirty="0" smtClean="0">
              <a:solidFill>
                <a:srgbClr val="000000"/>
              </a:solidFill>
              <a:latin typeface="Montserrat" charset="-52"/>
            </a:endParaRPr>
          </a:p>
          <a:p>
            <a:pPr marL="755651" lvl="1" indent="-377825">
              <a:lnSpc>
                <a:spcPct val="250000"/>
              </a:lnSpc>
              <a:buFont typeface="Arial"/>
              <a:buChar char="•"/>
            </a:pPr>
            <a:r>
              <a:rPr lang="ru-RU" sz="2800" dirty="0" smtClean="0">
                <a:latin typeface="Montserrat" charset="-52"/>
              </a:rPr>
              <a:t>Добавление карты отслеживаемых растений</a:t>
            </a:r>
            <a:endParaRPr lang="en-US" sz="2800" dirty="0" smtClean="0">
              <a:solidFill>
                <a:srgbClr val="000000"/>
              </a:solidFill>
              <a:latin typeface="Montserrat" charset="-52"/>
            </a:endParaRPr>
          </a:p>
          <a:p>
            <a:pPr marL="755651" lvl="1" indent="-377825">
              <a:lnSpc>
                <a:spcPct val="250000"/>
              </a:lnSpc>
              <a:spcBef>
                <a:spcPct val="0"/>
              </a:spcBef>
              <a:buFont typeface="Arial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Внедрение платной подписки</a:t>
            </a:r>
            <a:endParaRPr lang="en-US" sz="2800" dirty="0">
              <a:solidFill>
                <a:srgbClr val="000000"/>
              </a:solidFill>
              <a:latin typeface="Montserrat" charset="-52"/>
            </a:endParaRP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078200" y="9639300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</a:t>
            </a:r>
            <a:r>
              <a:rPr lang="en-US" sz="4000" dirty="0" smtClean="0"/>
              <a:t>6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/>
          </p:cNvSpPr>
          <p:nvPr/>
        </p:nvSpPr>
        <p:spPr>
          <a:xfrm>
            <a:off x="1414680" y="2193050"/>
            <a:ext cx="4140000" cy="4140000"/>
          </a:xfrm>
          <a:custGeom>
            <a:avLst/>
            <a:gdLst/>
            <a:ahLst/>
            <a:cxnLst/>
            <a:rect l="l" t="t" r="r" b="b"/>
            <a:pathLst>
              <a:path w="3746652" h="3651161">
                <a:moveTo>
                  <a:pt x="0" y="0"/>
                </a:moveTo>
                <a:lnTo>
                  <a:pt x="3746652" y="0"/>
                </a:lnTo>
                <a:lnTo>
                  <a:pt x="3746652" y="3651161"/>
                </a:lnTo>
                <a:lnTo>
                  <a:pt x="0" y="365116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19072" b="-346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74000" y="2193050"/>
            <a:ext cx="4140000" cy="4140000"/>
          </a:xfrm>
          <a:custGeom>
            <a:avLst/>
            <a:gdLst/>
            <a:ahLst/>
            <a:cxnLst/>
            <a:rect l="l" t="t" r="r" b="b"/>
            <a:pathLst>
              <a:path w="3708141" h="3651161">
                <a:moveTo>
                  <a:pt x="0" y="0"/>
                </a:moveTo>
                <a:lnTo>
                  <a:pt x="3708141" y="0"/>
                </a:lnTo>
                <a:lnTo>
                  <a:pt x="3708141" y="3651161"/>
                </a:lnTo>
                <a:lnTo>
                  <a:pt x="0" y="365116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b="-809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49200" y="2193050"/>
            <a:ext cx="4140000" cy="4140000"/>
          </a:xfrm>
          <a:custGeom>
            <a:avLst/>
            <a:gdLst/>
            <a:ahLst/>
            <a:cxnLst/>
            <a:rect l="l" t="t" r="r" b="b"/>
            <a:pathLst>
              <a:path w="3708141" h="3624198">
                <a:moveTo>
                  <a:pt x="0" y="0"/>
                </a:moveTo>
                <a:lnTo>
                  <a:pt x="3708142" y="0"/>
                </a:lnTo>
                <a:lnTo>
                  <a:pt x="3708142" y="3624198"/>
                </a:lnTo>
                <a:lnTo>
                  <a:pt x="0" y="362419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24225" t="-56268" r="-10373" b="-2735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01008" y="360000"/>
            <a:ext cx="1168598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Информация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о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команде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6280" y="6762068"/>
            <a:ext cx="4876800" cy="24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3000" b="1" dirty="0" smtClean="0">
                <a:solidFill>
                  <a:srgbClr val="000000"/>
                </a:solidFill>
                <a:latin typeface="Montserrat" charset="-52"/>
              </a:rPr>
              <a:t>Дмитрий Котов</a:t>
            </a:r>
            <a:endParaRPr lang="en-US" sz="3000" b="1" dirty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20000"/>
              </a:lnSpc>
            </a:pPr>
            <a:r>
              <a:rPr lang="ru-RU" sz="2400" dirty="0" err="1" smtClean="0">
                <a:solidFill>
                  <a:srgbClr val="000000"/>
                </a:solidFill>
                <a:latin typeface="Montserrat" charset="-52"/>
              </a:rPr>
              <a:t>Тимлид</a:t>
            </a:r>
            <a:endParaRPr lang="ru-RU" sz="2400" dirty="0" smtClean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Montserrat" charset="-52"/>
              </a:rPr>
              <a:t>Backend</a:t>
            </a:r>
            <a:r>
              <a:rPr lang="ru-RU" sz="2400" dirty="0" smtClean="0">
                <a:solidFill>
                  <a:srgbClr val="000000"/>
                </a:solidFill>
                <a:latin typeface="Montserrat" charset="-52"/>
              </a:rPr>
              <a:t>-</a:t>
            </a:r>
            <a:r>
              <a:rPr lang="en-US" sz="2400" dirty="0" err="1" smtClean="0">
                <a:solidFill>
                  <a:srgbClr val="000000"/>
                </a:solidFill>
                <a:latin typeface="Montserrat" charset="-52"/>
              </a:rPr>
              <a:t>разработчик</a:t>
            </a:r>
            <a:r>
              <a:rPr lang="en-US" sz="2400" dirty="0" smtClean="0">
                <a:solidFill>
                  <a:srgbClr val="000000"/>
                </a:solidFill>
                <a:latin typeface="Montserrat" charset="-52"/>
              </a:rPr>
              <a:t> </a:t>
            </a:r>
            <a:endParaRPr lang="ru-RU" sz="2400" dirty="0" smtClean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Montserrat" charset="-52"/>
              </a:rPr>
              <a:t>ML-</a:t>
            </a:r>
            <a:r>
              <a:rPr lang="en-US" sz="2400" dirty="0" err="1" smtClean="0">
                <a:solidFill>
                  <a:srgbClr val="000000"/>
                </a:solidFill>
                <a:latin typeface="Montserrat" charset="-52"/>
              </a:rPr>
              <a:t>инженер</a:t>
            </a:r>
            <a:endParaRPr lang="en-US" sz="2400" dirty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Montserrat" charset="-52"/>
              </a:rPr>
              <a:t>тел</a:t>
            </a:r>
            <a:r>
              <a:rPr lang="en-US" sz="2400" dirty="0">
                <a:solidFill>
                  <a:srgbClr val="000000"/>
                </a:solidFill>
                <a:latin typeface="Montserrat" charset="-52"/>
              </a:rPr>
              <a:t>: +7-919-242-08-78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3540" y="6762068"/>
            <a:ext cx="4876800" cy="24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000" b="1" dirty="0" err="1">
                <a:solidFill>
                  <a:srgbClr val="000000"/>
                </a:solidFill>
                <a:latin typeface="Montserrat" charset="-52"/>
              </a:rPr>
              <a:t>Анна</a:t>
            </a:r>
            <a:r>
              <a:rPr lang="en-US" sz="3000" b="1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Montserrat" charset="-52"/>
              </a:rPr>
              <a:t>Телегина</a:t>
            </a:r>
            <a:endParaRPr lang="en-US" sz="3000" b="1" dirty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Montserrat" charset="-52"/>
              </a:rPr>
              <a:t>Frontend-</a:t>
            </a:r>
            <a:r>
              <a:rPr lang="en-US" sz="2400" dirty="0" err="1" smtClean="0">
                <a:solidFill>
                  <a:srgbClr val="000000"/>
                </a:solidFill>
                <a:latin typeface="Montserrat" charset="-52"/>
              </a:rPr>
              <a:t>разработчик</a:t>
            </a:r>
            <a:endParaRPr lang="en-US" sz="2400" dirty="0" smtClean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Montserrat" charset="-52"/>
              </a:rPr>
              <a:t>Дизайнер</a:t>
            </a:r>
            <a:endParaRPr lang="en-US" sz="2400" dirty="0" smtClean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20000"/>
              </a:lnSpc>
            </a:pPr>
            <a:r>
              <a:rPr lang="en-US" sz="2400" dirty="0" err="1" smtClean="0">
                <a:solidFill>
                  <a:srgbClr val="000000"/>
                </a:solidFill>
                <a:latin typeface="Montserrat" charset="-52"/>
              </a:rPr>
              <a:t>Технический</a:t>
            </a:r>
            <a:r>
              <a:rPr lang="en-US" sz="2400" dirty="0" smtClean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ontserrat" charset="-52"/>
              </a:rPr>
              <a:t>Писатель</a:t>
            </a:r>
            <a:endParaRPr lang="en-US" sz="2400" dirty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Montserrat" charset="-52"/>
              </a:rPr>
              <a:t>тел</a:t>
            </a:r>
            <a:r>
              <a:rPr lang="en-US" sz="2400" dirty="0">
                <a:solidFill>
                  <a:srgbClr val="000000"/>
                </a:solidFill>
                <a:latin typeface="Montserrat" charset="-52"/>
              </a:rPr>
              <a:t>: +7-905-050-30-71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80800" y="6762068"/>
            <a:ext cx="4876800" cy="24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000" b="1" dirty="0" err="1">
                <a:solidFill>
                  <a:srgbClr val="000000"/>
                </a:solidFill>
                <a:latin typeface="Montserrat" charset="-52"/>
              </a:rPr>
              <a:t>Владислав</a:t>
            </a:r>
            <a:r>
              <a:rPr lang="en-US" sz="3000" b="1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Montserrat" charset="-52"/>
              </a:rPr>
              <a:t>Шепляков</a:t>
            </a:r>
            <a:endParaRPr lang="en-US" sz="3000" b="1" dirty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Montserrat" charset="-52"/>
              </a:rPr>
              <a:t>Backend-</a:t>
            </a:r>
            <a:r>
              <a:rPr lang="en-US" sz="2400" dirty="0" err="1" smtClean="0">
                <a:solidFill>
                  <a:srgbClr val="000000"/>
                </a:solidFill>
                <a:latin typeface="Montserrat" charset="-52"/>
              </a:rPr>
              <a:t>разработчик</a:t>
            </a:r>
            <a:endParaRPr lang="en-US" sz="2400" dirty="0" smtClean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20000"/>
              </a:lnSpc>
            </a:pPr>
            <a:r>
              <a:rPr lang="en-US" sz="2400" dirty="0" err="1" smtClean="0">
                <a:solidFill>
                  <a:srgbClr val="000000"/>
                </a:solidFill>
                <a:latin typeface="Montserrat" charset="-52"/>
              </a:rPr>
              <a:t>Бизнес</a:t>
            </a:r>
            <a:r>
              <a:rPr lang="en-US" sz="2400" dirty="0" err="1">
                <a:solidFill>
                  <a:srgbClr val="000000"/>
                </a:solidFill>
                <a:latin typeface="Montserrat" charset="-52"/>
              </a:rPr>
              <a:t>-</a:t>
            </a:r>
            <a:r>
              <a:rPr lang="en-US" sz="2400" dirty="0" err="1" smtClean="0">
                <a:solidFill>
                  <a:srgbClr val="000000"/>
                </a:solidFill>
                <a:latin typeface="Montserrat" charset="-52"/>
              </a:rPr>
              <a:t>аналитик</a:t>
            </a:r>
            <a:endParaRPr lang="en-US" sz="2400" dirty="0" smtClean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Montserrat" charset="-52"/>
              </a:rPr>
              <a:t>QA-</a:t>
            </a:r>
            <a:r>
              <a:rPr lang="ru-RU" sz="2400" dirty="0" smtClean="0">
                <a:solidFill>
                  <a:srgbClr val="000000"/>
                </a:solidFill>
                <a:latin typeface="Montserrat" charset="-52"/>
              </a:rPr>
              <a:t>инженер</a:t>
            </a:r>
            <a:endParaRPr lang="en-US" sz="2400" dirty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Montserrat" charset="-52"/>
              </a:rPr>
              <a:t>тел</a:t>
            </a:r>
            <a:r>
              <a:rPr lang="en-US" sz="2400" dirty="0">
                <a:solidFill>
                  <a:srgbClr val="000000"/>
                </a:solidFill>
                <a:latin typeface="Montserrat" charset="-52"/>
              </a:rPr>
              <a:t>: +7-952-437-44-38</a:t>
            </a:r>
          </a:p>
        </p:txBody>
      </p:sp>
      <p:sp>
        <p:nvSpPr>
          <p:cNvPr id="15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078200" y="9639300"/>
            <a:ext cx="2133600" cy="365125"/>
          </a:xfrm>
        </p:spPr>
        <p:txBody>
          <a:bodyPr/>
          <a:lstStyle/>
          <a:p>
            <a:pPr algn="ctr"/>
            <a:r>
              <a:rPr lang="en-US" sz="4000" dirty="0" smtClean="0"/>
              <a:t>1</a:t>
            </a:r>
            <a:r>
              <a:rPr lang="en-US" sz="4000" dirty="0"/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6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Выводы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52000" y="2700000"/>
            <a:ext cx="15916800" cy="2557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ME&amp;FLORA </a:t>
            </a:r>
            <a:r>
              <a:rPr lang="en-US" sz="2800" dirty="0" err="1" smtClean="0">
                <a:solidFill>
                  <a:srgbClr val="000000"/>
                </a:solidFill>
                <a:latin typeface="Montserrat" charset="-52"/>
              </a:rPr>
              <a:t>предлагает</a:t>
            </a:r>
            <a:r>
              <a:rPr lang="en-US" sz="2800" dirty="0" smtClean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решение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для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упрощения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поиска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информации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о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растениях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Присоединяйтесь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к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нам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чтобы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больше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узнавать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о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природе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вокруг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вас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, и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делитесь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этими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знаниями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с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другими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!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" t="7628" r="7938" b="7577"/>
          <a:stretch/>
        </p:blipFill>
        <p:spPr>
          <a:xfrm>
            <a:off x="3962400" y="6339600"/>
            <a:ext cx="2057400" cy="2057399"/>
          </a:xfrm>
          <a:prstGeom prst="rect">
            <a:avLst/>
          </a:prstGeom>
        </p:spPr>
      </p:pic>
      <p:sp>
        <p:nvSpPr>
          <p:cNvPr id="8" name="TextBox 11"/>
          <p:cNvSpPr txBox="1"/>
          <p:nvPr/>
        </p:nvSpPr>
        <p:spPr>
          <a:xfrm>
            <a:off x="2324100" y="8655057"/>
            <a:ext cx="5334000" cy="582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ru-RU" sz="3500" dirty="0">
                <a:solidFill>
                  <a:srgbClr val="000000"/>
                </a:solidFill>
                <a:latin typeface="Montserrat" charset="-52"/>
              </a:rPr>
              <a:t>Скачать </a:t>
            </a:r>
            <a:r>
              <a:rPr lang="ru-RU" sz="3500" dirty="0" smtClean="0">
                <a:solidFill>
                  <a:srgbClr val="000000"/>
                </a:solidFill>
                <a:latin typeface="Montserrat" charset="-52"/>
              </a:rPr>
              <a:t>приложение</a:t>
            </a:r>
            <a:endParaRPr lang="ru-RU" sz="3500" dirty="0">
              <a:solidFill>
                <a:srgbClr val="000000"/>
              </a:solidFill>
              <a:latin typeface="Montserrat" charset="-52"/>
            </a:endParaRPr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078200" y="9639300"/>
            <a:ext cx="2133600" cy="365125"/>
          </a:xfrm>
        </p:spPr>
        <p:txBody>
          <a:bodyPr/>
          <a:lstStyle/>
          <a:p>
            <a:pPr algn="ctr"/>
            <a:r>
              <a:rPr lang="en-US" sz="4000" dirty="0" smtClean="0"/>
              <a:t>1</a:t>
            </a:r>
            <a:r>
              <a:rPr lang="en-US" sz="4000" dirty="0"/>
              <a:t>8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200" y="6340613"/>
            <a:ext cx="2059200" cy="2059200"/>
          </a:xfrm>
          <a:prstGeom prst="rect">
            <a:avLst/>
          </a:prstGeom>
        </p:spPr>
      </p:pic>
      <p:sp>
        <p:nvSpPr>
          <p:cNvPr id="9" name="TextBox 11"/>
          <p:cNvSpPr txBox="1"/>
          <p:nvPr/>
        </p:nvSpPr>
        <p:spPr>
          <a:xfrm>
            <a:off x="10630800" y="8655056"/>
            <a:ext cx="5334000" cy="582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Montserrat" charset="-52"/>
              </a:rPr>
              <a:t>Сравнение моделей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" t="7628" r="7938" b="7577"/>
          <a:stretch/>
        </p:blipFill>
        <p:spPr>
          <a:xfrm>
            <a:off x="12285240" y="6343917"/>
            <a:ext cx="2057400" cy="205739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600" y="6337799"/>
            <a:ext cx="2059200" cy="205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6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Команда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разработчиков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40000" y="2700000"/>
            <a:ext cx="15336044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250000"/>
              </a:lnSpc>
              <a:buFont typeface="Arial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Котов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Дмитрий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– </a:t>
            </a:r>
            <a:r>
              <a:rPr lang="ru-RU" sz="2800" dirty="0" err="1" smtClean="0">
                <a:solidFill>
                  <a:srgbClr val="000000"/>
                </a:solidFill>
                <a:latin typeface="Montserrat" charset="-52"/>
              </a:rPr>
              <a:t>Тимлид</a:t>
            </a:r>
            <a:r>
              <a:rPr lang="en-US" sz="2800" dirty="0" smtClean="0">
                <a:solidFill>
                  <a:srgbClr val="000000"/>
                </a:solidFill>
                <a:latin typeface="Montserrat" charset="-52"/>
              </a:rPr>
              <a:t>, Backend-</a:t>
            </a:r>
            <a:r>
              <a:rPr lang="en-US" sz="2800" dirty="0" err="1" smtClean="0">
                <a:solidFill>
                  <a:srgbClr val="000000"/>
                </a:solidFill>
                <a:latin typeface="Montserrat" charset="-52"/>
              </a:rPr>
              <a:t>разработчик</a:t>
            </a:r>
            <a:r>
              <a:rPr lang="en-US" sz="2800" dirty="0" smtClean="0">
                <a:solidFill>
                  <a:srgbClr val="000000"/>
                </a:solidFill>
                <a:latin typeface="Montserrat" charset="-52"/>
              </a:rPr>
              <a:t>, ML-</a:t>
            </a:r>
            <a:r>
              <a:rPr lang="en-US" sz="2800" dirty="0" err="1" smtClean="0">
                <a:solidFill>
                  <a:srgbClr val="000000"/>
                </a:solidFill>
                <a:latin typeface="Montserrat" charset="-52"/>
              </a:rPr>
              <a:t>инженер</a:t>
            </a:r>
            <a:r>
              <a:rPr lang="en-US" sz="2800" dirty="0" smtClean="0">
                <a:solidFill>
                  <a:srgbClr val="000000"/>
                </a:solidFill>
                <a:latin typeface="Montserrat" charset="-52"/>
              </a:rPr>
              <a:t> </a:t>
            </a:r>
            <a:endParaRPr lang="en-US" sz="2800" dirty="0">
              <a:solidFill>
                <a:srgbClr val="000000"/>
              </a:solidFill>
              <a:latin typeface="Montserrat" charset="-52"/>
            </a:endParaRPr>
          </a:p>
          <a:p>
            <a:pPr marL="755651" lvl="1" indent="-377825">
              <a:lnSpc>
                <a:spcPct val="250000"/>
              </a:lnSpc>
              <a:buFont typeface="Arial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Телегина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Анна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Montserrat" charset="-52"/>
              </a:rPr>
              <a:t>– Frontend-</a:t>
            </a:r>
            <a:r>
              <a:rPr lang="en-US" sz="2800" dirty="0" err="1" smtClean="0">
                <a:solidFill>
                  <a:srgbClr val="000000"/>
                </a:solidFill>
                <a:latin typeface="Montserrat" charset="-52"/>
              </a:rPr>
              <a:t>разработчик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Дизайнер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Технический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Писатель</a:t>
            </a:r>
            <a:endParaRPr lang="en-US" sz="2800" dirty="0">
              <a:solidFill>
                <a:srgbClr val="000000"/>
              </a:solidFill>
              <a:latin typeface="Montserrat" charset="-52"/>
            </a:endParaRPr>
          </a:p>
          <a:p>
            <a:pPr marL="755651" lvl="1" indent="-377825">
              <a:lnSpc>
                <a:spcPct val="25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Шепляков Владислав </a:t>
            </a:r>
            <a:r>
              <a:rPr lang="en-US" sz="2800" dirty="0" smtClean="0">
                <a:solidFill>
                  <a:srgbClr val="000000"/>
                </a:solidFill>
                <a:latin typeface="Montserrat" charset="-52"/>
              </a:rPr>
              <a:t>– Backend-</a:t>
            </a:r>
            <a:r>
              <a:rPr lang="en-US" sz="2800" dirty="0" err="1" smtClean="0">
                <a:solidFill>
                  <a:srgbClr val="000000"/>
                </a:solidFill>
                <a:latin typeface="Montserrat" charset="-52"/>
              </a:rPr>
              <a:t>разработчик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, </a:t>
            </a:r>
            <a:r>
              <a:rPr lang="en-US" sz="2800" dirty="0" err="1" smtClean="0">
                <a:solidFill>
                  <a:srgbClr val="000000"/>
                </a:solidFill>
                <a:latin typeface="Montserrat" charset="-52"/>
              </a:rPr>
              <a:t>Бизнес</a:t>
            </a:r>
            <a:r>
              <a:rPr lang="ru-RU" sz="2800" dirty="0">
                <a:solidFill>
                  <a:srgbClr val="000000"/>
                </a:solidFill>
                <a:latin typeface="Montserrat" charset="-52"/>
              </a:rPr>
              <a:t>-</a:t>
            </a:r>
            <a:r>
              <a:rPr lang="en-US" sz="2800" dirty="0" err="1" smtClean="0">
                <a:solidFill>
                  <a:srgbClr val="000000"/>
                </a:solidFill>
                <a:latin typeface="Montserrat" charset="-52"/>
              </a:rPr>
              <a:t>аналитик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, </a:t>
            </a:r>
            <a:r>
              <a:rPr lang="en-US" sz="2800" dirty="0" smtClean="0">
                <a:solidFill>
                  <a:srgbClr val="000000"/>
                </a:solidFill>
                <a:latin typeface="Montserrat" charset="-52"/>
              </a:rPr>
              <a:t>QA-</a:t>
            </a: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инженер</a:t>
            </a:r>
            <a:endParaRPr lang="en-US" sz="2800" dirty="0">
              <a:solidFill>
                <a:srgbClr val="000000"/>
              </a:solidFill>
              <a:latin typeface="Montserrat" charset="-5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154400" y="9612000"/>
            <a:ext cx="21336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4000" smtClean="0"/>
              <a:pPr algn="ctr"/>
              <a:t>2</a:t>
            </a:fld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60000"/>
            <a:ext cx="18288000" cy="1164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ru-RU" sz="6999" b="1" dirty="0" smtClean="0">
                <a:solidFill>
                  <a:srgbClr val="000000"/>
                </a:solidFill>
                <a:latin typeface="Montserrat Bold" charset="-52"/>
              </a:rPr>
              <a:t>Введение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142970" y="9612000"/>
            <a:ext cx="2133600" cy="365125"/>
          </a:xfrm>
        </p:spPr>
        <p:txBody>
          <a:bodyPr/>
          <a:lstStyle/>
          <a:p>
            <a:pPr algn="ctr"/>
            <a:r>
              <a:rPr lang="en-US" sz="4000" dirty="0"/>
              <a:t>3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1790700"/>
            <a:ext cx="13373100" cy="83581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6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Решаемые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проблемы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142970" y="9612000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4</a:t>
            </a:r>
            <a:endParaRPr lang="en-US" sz="4000" dirty="0"/>
          </a:p>
        </p:txBody>
      </p:sp>
      <p:sp>
        <p:nvSpPr>
          <p:cNvPr id="9" name="TextBox 3"/>
          <p:cNvSpPr txBox="1"/>
          <p:nvPr/>
        </p:nvSpPr>
        <p:spPr>
          <a:xfrm>
            <a:off x="1440000" y="3240000"/>
            <a:ext cx="13813244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250000"/>
              </a:lnSpc>
              <a:buFont typeface="Arial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Сложность распознавания растений по внешнему виду</a:t>
            </a:r>
            <a:endParaRPr lang="en-US" sz="2800" dirty="0">
              <a:solidFill>
                <a:srgbClr val="000000"/>
              </a:solidFill>
              <a:latin typeface="Montserrat" charset="-52"/>
            </a:endParaRPr>
          </a:p>
          <a:p>
            <a:pPr marL="755651" lvl="1" indent="-377825">
              <a:lnSpc>
                <a:spcPct val="250000"/>
              </a:lnSpc>
              <a:buFont typeface="Arial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Проблема отслеживания растений</a:t>
            </a:r>
            <a:endParaRPr lang="en-US" sz="2800" dirty="0">
              <a:solidFill>
                <a:srgbClr val="000000"/>
              </a:solidFill>
              <a:latin typeface="Montserrat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3429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/>
          <p:nvPr/>
        </p:nvSpPr>
        <p:spPr>
          <a:xfrm>
            <a:off x="1152000" y="3240000"/>
            <a:ext cx="155358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ru-RU" sz="2800" dirty="0">
                <a:solidFill>
                  <a:srgbClr val="000000"/>
                </a:solidFill>
                <a:latin typeface="Montserrat" charset="-52"/>
              </a:rPr>
              <a:t>Люди в возрасте 18-25 лет – для ознакомления с растениями и применения знаний на практике</a:t>
            </a:r>
            <a:endParaRPr lang="ru-RU" sz="2800" dirty="0">
              <a:solidFill>
                <a:srgbClr val="000000"/>
              </a:solidFill>
              <a:latin typeface="Montserrat" charset="-52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0" y="36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Целевая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аудитория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154400" y="9612000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5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60000"/>
            <a:ext cx="18287999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Предлагаемое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решение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154399" y="9612000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6</a:t>
            </a:r>
            <a:endParaRPr lang="en-US" sz="4000" dirty="0"/>
          </a:p>
        </p:txBody>
      </p:sp>
      <p:sp>
        <p:nvSpPr>
          <p:cNvPr id="7" name="TextBox 3"/>
          <p:cNvSpPr txBox="1"/>
          <p:nvPr/>
        </p:nvSpPr>
        <p:spPr>
          <a:xfrm>
            <a:off x="1440000" y="2700000"/>
            <a:ext cx="15920443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250000"/>
              </a:lnSpc>
              <a:buFont typeface="Arial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Получение информации о растении по названию или фотографии</a:t>
            </a:r>
          </a:p>
          <a:p>
            <a:pPr marL="755651" lvl="1" indent="-377825">
              <a:lnSpc>
                <a:spcPct val="250000"/>
              </a:lnSpc>
              <a:buFont typeface="Arial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Использование экспертов-ботаников для проверенной идентификации</a:t>
            </a:r>
          </a:p>
          <a:p>
            <a:pPr marL="755651" lvl="1" indent="-377825">
              <a:lnSpc>
                <a:spcPct val="250000"/>
              </a:lnSpc>
              <a:buFont typeface="Arial"/>
              <a:buChar char="•"/>
            </a:pPr>
            <a:r>
              <a:rPr lang="ru-RU" sz="2800" dirty="0">
                <a:solidFill>
                  <a:srgbClr val="000000"/>
                </a:solidFill>
                <a:latin typeface="Montserrat" charset="-52"/>
              </a:rPr>
              <a:t>Введение системы отслеживания </a:t>
            </a: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растений</a:t>
            </a:r>
            <a:endParaRPr lang="en-US" sz="2800" dirty="0">
              <a:solidFill>
                <a:srgbClr val="000000"/>
              </a:solidFill>
              <a:latin typeface="Montserrat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ChangeAspect="1"/>
          </p:cNvSpPr>
          <p:nvPr/>
        </p:nvSpPr>
        <p:spPr>
          <a:xfrm>
            <a:off x="891892" y="3793313"/>
            <a:ext cx="1967824" cy="2435108"/>
          </a:xfrm>
          <a:custGeom>
            <a:avLst/>
            <a:gdLst/>
            <a:ahLst/>
            <a:cxnLst/>
            <a:rect l="l" t="t" r="r" b="b"/>
            <a:pathLst>
              <a:path w="1660487" h="2054790">
                <a:moveTo>
                  <a:pt x="0" y="0"/>
                </a:moveTo>
                <a:lnTo>
                  <a:pt x="1660487" y="0"/>
                </a:lnTo>
                <a:lnTo>
                  <a:pt x="1660487" y="2054790"/>
                </a:lnTo>
                <a:lnTo>
                  <a:pt x="0" y="205479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>
            <a:spLocks noChangeAspect="1"/>
          </p:cNvSpPr>
          <p:nvPr/>
        </p:nvSpPr>
        <p:spPr>
          <a:xfrm>
            <a:off x="3043352" y="4194278"/>
            <a:ext cx="2980370" cy="2521851"/>
          </a:xfrm>
          <a:custGeom>
            <a:avLst/>
            <a:gdLst/>
            <a:ahLst/>
            <a:cxnLst/>
            <a:rect l="l" t="t" r="r" b="b"/>
            <a:pathLst>
              <a:path w="2530031" h="2140795">
                <a:moveTo>
                  <a:pt x="0" y="0"/>
                </a:moveTo>
                <a:lnTo>
                  <a:pt x="2530030" y="0"/>
                </a:lnTo>
                <a:lnTo>
                  <a:pt x="2530030" y="2140795"/>
                </a:lnTo>
                <a:lnTo>
                  <a:pt x="0" y="214079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35337" t="-22457" r="-50418" b="-124330"/>
            </a:stretch>
          </a:blipFill>
        </p:spPr>
      </p:sp>
      <p:sp>
        <p:nvSpPr>
          <p:cNvPr id="4" name="Freeform 4"/>
          <p:cNvSpPr>
            <a:spLocks noChangeAspect="1"/>
          </p:cNvSpPr>
          <p:nvPr/>
        </p:nvSpPr>
        <p:spPr>
          <a:xfrm>
            <a:off x="5984666" y="3422116"/>
            <a:ext cx="3280707" cy="2988331"/>
          </a:xfrm>
          <a:custGeom>
            <a:avLst/>
            <a:gdLst/>
            <a:ahLst/>
            <a:cxnLst/>
            <a:rect l="l" t="t" r="r" b="b"/>
            <a:pathLst>
              <a:path w="2796885" h="2547627">
                <a:moveTo>
                  <a:pt x="0" y="0"/>
                </a:moveTo>
                <a:lnTo>
                  <a:pt x="2796885" y="0"/>
                </a:lnTo>
                <a:lnTo>
                  <a:pt x="2796885" y="2547627"/>
                </a:lnTo>
                <a:lnTo>
                  <a:pt x="0" y="254762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12206" b="-3696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6" name="Freeform 6"/>
          <p:cNvSpPr>
            <a:spLocks noChangeAspect="1"/>
          </p:cNvSpPr>
          <p:nvPr/>
        </p:nvSpPr>
        <p:spPr>
          <a:xfrm>
            <a:off x="12725400" y="3422116"/>
            <a:ext cx="7232289" cy="4066177"/>
          </a:xfrm>
          <a:custGeom>
            <a:avLst/>
            <a:gdLst/>
            <a:ahLst/>
            <a:cxnLst/>
            <a:rect l="l" t="t" r="r" b="b"/>
            <a:pathLst>
              <a:path w="6292595" h="3537857">
                <a:moveTo>
                  <a:pt x="0" y="0"/>
                </a:moveTo>
                <a:lnTo>
                  <a:pt x="6292595" y="0"/>
                </a:lnTo>
                <a:lnTo>
                  <a:pt x="6292595" y="3537857"/>
                </a:lnTo>
                <a:lnTo>
                  <a:pt x="0" y="353785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7" name="Freeform 7"/>
          <p:cNvSpPr>
            <a:spLocks noChangeAspect="1"/>
          </p:cNvSpPr>
          <p:nvPr/>
        </p:nvSpPr>
        <p:spPr>
          <a:xfrm>
            <a:off x="12390323" y="3743647"/>
            <a:ext cx="2093392" cy="2534439"/>
          </a:xfrm>
          <a:custGeom>
            <a:avLst/>
            <a:gdLst/>
            <a:ahLst/>
            <a:cxnLst/>
            <a:rect l="l" t="t" r="r" b="b"/>
            <a:pathLst>
              <a:path w="1637298" h="1982253">
                <a:moveTo>
                  <a:pt x="0" y="0"/>
                </a:moveTo>
                <a:lnTo>
                  <a:pt x="1637298" y="0"/>
                </a:lnTo>
                <a:lnTo>
                  <a:pt x="1637298" y="1982253"/>
                </a:lnTo>
                <a:lnTo>
                  <a:pt x="0" y="1982253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8" name="Freeform 8"/>
          <p:cNvSpPr>
            <a:spLocks noChangeAspect="1"/>
          </p:cNvSpPr>
          <p:nvPr/>
        </p:nvSpPr>
        <p:spPr>
          <a:xfrm>
            <a:off x="8764349" y="3855556"/>
            <a:ext cx="3199294" cy="3199294"/>
          </a:xfrm>
          <a:custGeom>
            <a:avLst/>
            <a:gdLst/>
            <a:ahLst/>
            <a:cxnLst/>
            <a:rect l="l" t="t" r="r" b="b"/>
            <a:pathLst>
              <a:path w="2970694" h="2970694">
                <a:moveTo>
                  <a:pt x="0" y="0"/>
                </a:moveTo>
                <a:lnTo>
                  <a:pt x="2970694" y="0"/>
                </a:lnTo>
                <a:lnTo>
                  <a:pt x="2970694" y="2970694"/>
                </a:lnTo>
                <a:lnTo>
                  <a:pt x="0" y="2970694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6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Используемые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технологии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71336" y="2713303"/>
            <a:ext cx="1829063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Montserrat" charset="-52"/>
              </a:rPr>
              <a:t>Flutter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10760" y="3202246"/>
            <a:ext cx="167564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Montserrat" charset="-52"/>
              </a:rPr>
              <a:t>Spring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49191" y="2794095"/>
            <a:ext cx="2790009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Montserrat" charset="-52"/>
              </a:rPr>
              <a:t>PostgreSQL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68200" y="2599513"/>
            <a:ext cx="2060349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0000"/>
                </a:solidFill>
                <a:latin typeface="Montserrat" charset="-52"/>
              </a:rPr>
              <a:t>PyTorch</a:t>
            </a:r>
            <a:endParaRPr lang="en-US" sz="3500" dirty="0">
              <a:solidFill>
                <a:srgbClr val="000000"/>
              </a:solidFill>
              <a:latin typeface="Montserrat" charset="-5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544800" y="2825216"/>
            <a:ext cx="182880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Montserrat" charset="-52"/>
              </a:rPr>
              <a:t>Kafka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35396" y="3196413"/>
            <a:ext cx="168980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Montserrat" charset="-52"/>
              </a:rPr>
              <a:t>Docker</a:t>
            </a:r>
          </a:p>
        </p:txBody>
      </p:sp>
      <p:sp>
        <p:nvSpPr>
          <p:cNvPr id="1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129099" y="9612000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7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60" y="571500"/>
            <a:ext cx="14819279" cy="881459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0" y="360000"/>
            <a:ext cx="18288000" cy="1164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154400" y="9612000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8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19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565093"/>
              </p:ext>
            </p:extLst>
          </p:nvPr>
        </p:nvGraphicFramePr>
        <p:xfrm>
          <a:off x="1524000" y="2019300"/>
          <a:ext cx="15392400" cy="7011580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7202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Приложение</a:t>
                      </a:r>
                      <a:endParaRPr lang="en-US" sz="3000" dirty="0">
                        <a:latin typeface="Montserrat" charset="-5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Бесплатный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Montserrat" charset="-52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доступ</a:t>
                      </a:r>
                      <a:endParaRPr lang="en-US" sz="3000" dirty="0">
                        <a:latin typeface="Montserrat" charset="-5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Поиск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Montserrat" charset="-52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по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Montserrat" charset="-52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названию</a:t>
                      </a:r>
                      <a:endParaRPr lang="en-US" sz="3000" dirty="0">
                        <a:latin typeface="Montserrat" charset="-5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Сохранение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Montserrat" charset="-52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истории</a:t>
                      </a:r>
                      <a:endParaRPr lang="en-US" sz="3000" dirty="0">
                        <a:latin typeface="Montserrat" charset="-5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Отслеживание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Montserrat" charset="-52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растений</a:t>
                      </a:r>
                      <a:endParaRPr lang="en-US" sz="3000" dirty="0">
                        <a:latin typeface="Montserrat" charset="-5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Montserrat" charset="-52"/>
                        </a:rPr>
                        <a:t>ME&amp;FLORA</a:t>
                      </a:r>
                      <a:endParaRPr lang="en-US" sz="3000" dirty="0">
                        <a:latin typeface="Montserrat" charset="-5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PlantNet</a:t>
                      </a:r>
                      <a:endParaRPr lang="en-US" sz="3000" dirty="0">
                        <a:latin typeface="Montserrat" charset="-5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INaturalist</a:t>
                      </a:r>
                      <a:endParaRPr lang="en-US" sz="3000" dirty="0">
                        <a:latin typeface="Montserrat" charset="-5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5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PlantSnap</a:t>
                      </a:r>
                      <a:endParaRPr lang="en-US" sz="3000" dirty="0">
                        <a:latin typeface="Montserrat" charset="-5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5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5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5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0" y="36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Конкурентное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преимущество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154400" y="9612000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9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</TotalTime>
  <Words>274</Words>
  <Application>Microsoft Office PowerPoint</Application>
  <PresentationFormat>Произвольный</PresentationFormat>
  <Paragraphs>116</Paragraphs>
  <Slides>18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Montserrat Bold</vt:lpstr>
      <vt:lpstr>Canva Sans Bold</vt:lpstr>
      <vt:lpstr>Calibri</vt:lpstr>
      <vt:lpstr>Canva Sans</vt:lpstr>
      <vt:lpstr>Montserrat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Nature Presentation</dc:title>
  <dc:creator>Дмитрий Котов</dc:creator>
  <cp:lastModifiedBy>Владислав Шепляков</cp:lastModifiedBy>
  <cp:revision>120</cp:revision>
  <dcterms:created xsi:type="dcterms:W3CDTF">2006-08-16T00:00:00Z</dcterms:created>
  <dcterms:modified xsi:type="dcterms:W3CDTF">2024-06-25T12:15:16Z</dcterms:modified>
  <dc:identifier>DAF_ZZQTets</dc:identifier>
</cp:coreProperties>
</file>